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90" r:id="rId3"/>
    <p:sldId id="259" r:id="rId4"/>
    <p:sldId id="260" r:id="rId5"/>
    <p:sldId id="264" r:id="rId6"/>
    <p:sldId id="262" r:id="rId7"/>
    <p:sldId id="263" r:id="rId8"/>
    <p:sldId id="265" r:id="rId9"/>
    <p:sldId id="266" r:id="rId10"/>
    <p:sldId id="267" r:id="rId11"/>
    <p:sldId id="282" r:id="rId12"/>
    <p:sldId id="268" r:id="rId13"/>
    <p:sldId id="271" r:id="rId14"/>
    <p:sldId id="269" r:id="rId15"/>
    <p:sldId id="272" r:id="rId16"/>
    <p:sldId id="275" r:id="rId17"/>
    <p:sldId id="273" r:id="rId18"/>
    <p:sldId id="276" r:id="rId19"/>
    <p:sldId id="283" r:id="rId20"/>
    <p:sldId id="277" r:id="rId21"/>
    <p:sldId id="278" r:id="rId22"/>
    <p:sldId id="279" r:id="rId23"/>
    <p:sldId id="288" r:id="rId24"/>
    <p:sldId id="285" r:id="rId25"/>
    <p:sldId id="286" r:id="rId26"/>
    <p:sldId id="287" r:id="rId27"/>
    <p:sldId id="289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yne Christiansen" initials="WC" lastIdx="0" clrIdx="0">
    <p:extLst>
      <p:ext uri="{19B8F6BF-5375-455C-9EA6-DF929625EA0E}">
        <p15:presenceInfo xmlns:p15="http://schemas.microsoft.com/office/powerpoint/2012/main" userId="S-1-5-21-2296315992-4192932869-1879930344-77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551063-5690-43BB-812F-264B571BE1F7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52A8A-4E5A-48D9-A647-776B5163E6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4201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18BFB9-110D-4A06-BFA2-F7CB850FAF44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362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2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3365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B6631E-6080-4DB6-8773-3B0122DC1D77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380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0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96492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D0DFE2-A21A-41C7-9714-4AB71D39BC76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403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96984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EF30A9-A75D-4DF6-A8CF-1E4C949D60F4}" type="slidenum">
              <a:rPr lang="en-US" smtClean="0"/>
              <a:pPr/>
              <a:t>9</a:t>
            </a:fld>
            <a:endParaRPr lang="en-US" dirty="0" smtClean="0"/>
          </a:p>
        </p:txBody>
      </p:sp>
      <p:sp>
        <p:nvSpPr>
          <p:cNvPr id="399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27147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3954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731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3741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9013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961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9128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5577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9919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4660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9584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3016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22EDE-13BC-4AEF-9857-42640FB214BC}" type="datetimeFigureOut">
              <a:rPr lang="en-AU" smtClean="0"/>
              <a:t>20/04/2015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65D0A-C77D-476D-8F74-A92F7795D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742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au/imgres?imgurl=http://member.melbpc.org.au/~trinc/pfd3.jpg&amp;imgrefurl=http://member.melbpc.org.au/~trinc/lifejackets.html&amp;h=255&amp;w=232&amp;sz=15&amp;hl=en&amp;start=9&amp;tbnid=wA4RaNdS6GntXM:&amp;tbnh=111&amp;tbnw=101&amp;prev=/images?q=PFD+3&amp;gbv=2&amp;svnum=10&amp;hl=en&amp;sa=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emf"/><Relationship Id="rId7" Type="http://schemas.openxmlformats.org/officeDocument/2006/relationships/image" Target="../media/image27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Videos/Jet-ski/5%20Getting%20On%20and%20Off%20The%20Water%204%2008%20edit)%20(2).mp4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Videos/Jet-ski/3%20Operator%20and%20Passenger.mp4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Videos/Jet-ski/Launching%20your%20personal%20water%20craft%20or%20jet%20ski%20-%20PWC.mp4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hyperlink" Target="Videos/Jet-ski/4%20Collision%20Avoidance%20and%20Boating%20Safety%20Rules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Videos/Boats/iala%20bouyage%20(1).mp4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hyperlink" Target="Videos/Boats/Stand%20On%20(3)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hyperlink" Target="Videos/Boats/Two%20Power-Driven%20Vessels%20Overtaking%205.4.1%20(1)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615" y="0"/>
            <a:ext cx="12668615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14869" y="534572"/>
            <a:ext cx="5472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</a:t>
            </a:r>
            <a:r>
              <a:rPr lang="en-AU" sz="4000" dirty="0" smtClean="0"/>
              <a:t>JET-SKI LICENCE 2015 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37215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Registration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027" y="1681163"/>
            <a:ext cx="5608548" cy="823912"/>
          </a:xfrm>
        </p:spPr>
        <p:txBody>
          <a:bodyPr/>
          <a:lstStyle/>
          <a:p>
            <a:r>
              <a:rPr lang="en-AU" dirty="0" smtClean="0"/>
              <a:t>All </a:t>
            </a:r>
            <a:r>
              <a:rPr lang="en-AU" b="0" dirty="0" smtClean="0"/>
              <a:t>PWC must be registered ,</a:t>
            </a:r>
            <a:r>
              <a:rPr lang="en-AU" b="0" dirty="0"/>
              <a:t> </a:t>
            </a:r>
            <a:r>
              <a:rPr lang="en-AU" b="0" dirty="0" smtClean="0"/>
              <a:t>registration symbols must be :</a:t>
            </a:r>
            <a:endParaRPr lang="en-AU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9028" y="2730321"/>
            <a:ext cx="5608548" cy="4237148"/>
          </a:xfrm>
        </p:spPr>
        <p:txBody>
          <a:bodyPr>
            <a:normAutofit/>
          </a:bodyPr>
          <a:lstStyle/>
          <a:p>
            <a:r>
              <a:rPr lang="en-AU" dirty="0" smtClean="0"/>
              <a:t>Displayed on both sides</a:t>
            </a:r>
          </a:p>
          <a:p>
            <a:r>
              <a:rPr lang="en-AU" dirty="0" smtClean="0"/>
              <a:t>At least 100 mm high </a:t>
            </a:r>
          </a:p>
          <a:p>
            <a:r>
              <a:rPr lang="en-AU" dirty="0" smtClean="0"/>
              <a:t>Legible from 30mts</a:t>
            </a:r>
          </a:p>
          <a:p>
            <a:r>
              <a:rPr lang="en-AU" dirty="0" smtClean="0"/>
              <a:t>Clearly visible in contrasting colour</a:t>
            </a:r>
          </a:p>
          <a:p>
            <a:r>
              <a:rPr lang="en-AU" dirty="0" smtClean="0"/>
              <a:t>Easily seen while craft is underway.</a:t>
            </a:r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636" y="1278732"/>
            <a:ext cx="5183188" cy="823912"/>
          </a:xfrm>
        </p:spPr>
        <p:txBody>
          <a:bodyPr/>
          <a:lstStyle/>
          <a:p>
            <a:r>
              <a:rPr lang="en-AU" dirty="0"/>
              <a:t>Registration labels must be on the port side adjacent to registration numbers</a:t>
            </a:r>
          </a:p>
          <a:p>
            <a:endParaRPr lang="en-AU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6" b="15303"/>
          <a:stretch/>
        </p:blipFill>
        <p:spPr bwMode="auto">
          <a:xfrm>
            <a:off x="5997574" y="1915934"/>
            <a:ext cx="6059991" cy="457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Arrow Connector 12"/>
          <p:cNvCxnSpPr/>
          <p:nvPr/>
        </p:nvCxnSpPr>
        <p:spPr>
          <a:xfrm>
            <a:off x="2871989" y="2327890"/>
            <a:ext cx="6903076" cy="23857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9478851" y="1681163"/>
            <a:ext cx="1519707" cy="30325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8941" y="6220496"/>
            <a:ext cx="3271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Chap7. 2  </a:t>
            </a:r>
            <a:r>
              <a:rPr lang="en-AU" dirty="0" err="1" smtClean="0"/>
              <a:t>pg</a:t>
            </a:r>
            <a:r>
              <a:rPr lang="en-AU" dirty="0" smtClean="0"/>
              <a:t> 84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93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544" y="188640"/>
            <a:ext cx="8305800" cy="1143000"/>
          </a:xfrm>
        </p:spPr>
        <p:txBody>
          <a:bodyPr/>
          <a:lstStyle/>
          <a:p>
            <a:r>
              <a:rPr lang="en-US" sz="5400" dirty="0"/>
              <a:t>Safety Equipment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919536" y="1412776"/>
            <a:ext cx="84249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/>
              <a:t>PFD TYPES 150,100,50 or 50s</a:t>
            </a:r>
          </a:p>
          <a:p>
            <a:pPr>
              <a:defRPr/>
            </a:pPr>
            <a:r>
              <a:rPr lang="en-US" dirty="0" smtClean="0"/>
              <a:t>For smooth water type  50   For partially smooth water 50 for open water 100</a:t>
            </a:r>
            <a:endParaRPr lang="en-US" dirty="0"/>
          </a:p>
        </p:txBody>
      </p:sp>
      <p:pic>
        <p:nvPicPr>
          <p:cNvPr id="5" name="Picture 6" descr="PFD%20typ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31959">
            <a:off x="291742" y="2534962"/>
            <a:ext cx="2299645" cy="2439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pfd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18518">
            <a:off x="2936930" y="3598049"/>
            <a:ext cx="2304368" cy="268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06Flares"/>
          <p:cNvPicPr>
            <a:picLocks noChangeAspect="1" noChangeArrowheads="1"/>
          </p:cNvPicPr>
          <p:nvPr/>
        </p:nvPicPr>
        <p:blipFill rotWithShape="1">
          <a:blip r:embed="rId5" cstate="print"/>
          <a:srcRect l="48461" t="10248" r="20064" b="22118"/>
          <a:stretch/>
        </p:blipFill>
        <p:spPr bwMode="auto">
          <a:xfrm>
            <a:off x="9459072" y="4284437"/>
            <a:ext cx="2209800" cy="2259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2" descr="Image result for pictures of Handheld radios"/>
          <p:cNvSpPr>
            <a:spLocks noChangeAspect="1" noChangeArrowheads="1"/>
          </p:cNvSpPr>
          <p:nvPr/>
        </p:nvSpPr>
        <p:spPr bwMode="auto">
          <a:xfrm>
            <a:off x="155575" y="-571500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2500" y="4284437"/>
            <a:ext cx="2197100" cy="22599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91200" y="2451100"/>
            <a:ext cx="5676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 signalling device is recommended between sunset and sunrise  </a:t>
            </a:r>
            <a:r>
              <a:rPr lang="en-AU" dirty="0" err="1" smtClean="0"/>
              <a:t>Epirbs</a:t>
            </a:r>
            <a:r>
              <a:rPr lang="en-AU" dirty="0" smtClean="0"/>
              <a:t> , radios ,flares torches. Mobile phones should not be relied on as you cant guarantee reception and your only talking to one person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0517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456" y="270457"/>
            <a:ext cx="11084932" cy="1420232"/>
          </a:xfrm>
        </p:spPr>
        <p:txBody>
          <a:bodyPr/>
          <a:lstStyle/>
          <a:p>
            <a:r>
              <a:rPr lang="en-AU" b="1" dirty="0"/>
              <a:t>Capacity </a:t>
            </a:r>
            <a:r>
              <a:rPr lang="en-AU" b="1" dirty="0" smtClean="0"/>
              <a:t>label ,Ride smart stickers, lanyard</a:t>
            </a:r>
            <a:r>
              <a:rPr lang="en-AU" b="1" dirty="0"/>
              <a:t/>
            </a:r>
            <a:br>
              <a:rPr lang="en-AU" b="1" dirty="0"/>
            </a:br>
            <a:endParaRPr lang="en-AU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3680138" cy="823912"/>
          </a:xfrm>
        </p:spPr>
        <p:txBody>
          <a:bodyPr>
            <a:normAutofit fontScale="92500" lnSpcReduction="20000"/>
          </a:bodyPr>
          <a:lstStyle/>
          <a:p>
            <a:r>
              <a:rPr lang="en-AU" dirty="0" smtClean="0"/>
              <a:t>Ride smart must be affixed to your PWC and be visible to the operator at all times</a:t>
            </a:r>
            <a:endParaRPr lang="en-AU" dirty="0"/>
          </a:p>
        </p:txBody>
      </p:sp>
      <p:sp>
        <p:nvSpPr>
          <p:cNvPr id="9" name="AutoShape 4" descr="Image result for pictures Ride Smart label jet ski"/>
          <p:cNvSpPr>
            <a:spLocks noGrp="1" noChangeAspect="1" noChangeArrowheads="1"/>
          </p:cNvSpPr>
          <p:nvPr>
            <p:ph sz="half" idx="2"/>
          </p:nvPr>
        </p:nvSpPr>
        <p:spPr bwMode="auto">
          <a:xfrm>
            <a:off x="167426" y="1275008"/>
            <a:ext cx="5830150" cy="491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AU" dirty="0"/>
              <a:t>Capacity </a:t>
            </a:r>
            <a:r>
              <a:rPr lang="en-AU" dirty="0" smtClean="0"/>
              <a:t>label</a:t>
            </a:r>
          </a:p>
          <a:p>
            <a:pPr marL="0" indent="0">
              <a:buNone/>
            </a:pPr>
            <a:r>
              <a:rPr lang="en-AU" sz="2400" dirty="0" smtClean="0"/>
              <a:t>Will give you a constant reminder of how many people you can have safely have on your PWC in smooth waters ,or good condition, this should be reduced in open water . and should be placed near the steering control were it can be clearly seen</a:t>
            </a:r>
            <a:r>
              <a:rPr lang="en-AU" dirty="0" smtClean="0"/>
              <a:t>.</a:t>
            </a:r>
            <a:endParaRPr lang="en-AU" dirty="0"/>
          </a:p>
          <a:p>
            <a:endParaRPr lang="en-AU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217" y="4007798"/>
            <a:ext cx="3863661" cy="2624822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9852338" y="1027906"/>
            <a:ext cx="2175412" cy="40459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927061"/>
            <a:ext cx="3339607" cy="291994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25792" y="5937161"/>
            <a:ext cx="6229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Lanyard is a safety device , if the operator is thrown from the craft ,the motor will shut down. </a:t>
            </a:r>
            <a:r>
              <a:rPr lang="en-AU" b="1" dirty="0" smtClean="0"/>
              <a:t>THIS must be warn at all times </a:t>
            </a:r>
            <a:endParaRPr lang="en-AU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5679583" y="4893973"/>
            <a:ext cx="2047741" cy="114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900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166" y="953037"/>
            <a:ext cx="5471841" cy="26526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375" y="1873795"/>
            <a:ext cx="5622314" cy="17318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374" y="953037"/>
            <a:ext cx="5622315" cy="9207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r="26075"/>
          <a:stretch/>
        </p:blipFill>
        <p:spPr>
          <a:xfrm>
            <a:off x="375166" y="4773067"/>
            <a:ext cx="5471839" cy="17968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167" y="3876457"/>
            <a:ext cx="5471839" cy="8966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3375" y="3876457"/>
            <a:ext cx="5622314" cy="8966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3375" y="4773067"/>
            <a:ext cx="5622314" cy="17982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25780" y="180304"/>
            <a:ext cx="58470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dirty="0" smtClean="0"/>
              <a:t>   SPEED &amp; REVERSE</a:t>
            </a:r>
            <a:endParaRPr lang="en-AU" sz="4400" dirty="0"/>
          </a:p>
        </p:txBody>
      </p:sp>
    </p:spTree>
    <p:extLst>
      <p:ext uri="{BB962C8B-B14F-4D97-AF65-F5344CB8AC3E}">
        <p14:creationId xmlns:p14="http://schemas.microsoft.com/office/powerpoint/2010/main" val="356117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Steerage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296" y="1690687"/>
            <a:ext cx="6702969" cy="4748749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/>
              <a:t>Most accidents have occurred as many peoples reflex is to take the thumb of the Throttle ,and the reduction to power causes loss steerage.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b="1" dirty="0" smtClean="0"/>
              <a:t>THEREFORE </a:t>
            </a:r>
          </a:p>
          <a:p>
            <a:pPr marL="0" indent="0">
              <a:buNone/>
            </a:pPr>
            <a:r>
              <a:rPr lang="en-AU" dirty="0" smtClean="0"/>
              <a:t> It is important to retain power and turn to either side</a:t>
            </a:r>
          </a:p>
          <a:p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sz="2600" b="1" i="1" dirty="0" smtClean="0"/>
              <a:t>If you don’t have power you wont make the turn</a:t>
            </a:r>
          </a:p>
          <a:p>
            <a:endParaRPr lang="en-AU" sz="2600" b="1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265" y="502276"/>
            <a:ext cx="4259123" cy="59371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111" y="6394568"/>
            <a:ext cx="646066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AU" dirty="0" smtClean="0">
                <a:hlinkClick r:id="rId3" action="ppaction://hlinkfile"/>
              </a:rPr>
              <a:t>Videos\Jet-ski\5 Getting On and Off The Water 4 08 edit) (2).mp4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864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22" y="3618963"/>
            <a:ext cx="6675643" cy="30086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5823" y="128789"/>
            <a:ext cx="5087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/>
              <a:t>Capsizing and Righting</a:t>
            </a:r>
            <a:endParaRPr lang="en-AU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5" t="3944" r="52688" b="58309"/>
          <a:stretch/>
        </p:blipFill>
        <p:spPr>
          <a:xfrm>
            <a:off x="7482627" y="321970"/>
            <a:ext cx="4095482" cy="60273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9522" y="927279"/>
            <a:ext cx="60917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Most manufactures of PWC out line how to right the craft in the users manual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If you roll it over the wrong way you could cause damage to the craft or your self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Ensure the engine has stopped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Turn the craft over the correct direction refer to the sticker on the back of the craft.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Reboard the craft from the stern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In rough weather face the craft into the wave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5243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9713" y="533378"/>
            <a:ext cx="3737172" cy="54563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9854" y="533378"/>
            <a:ext cx="5859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400" dirty="0" smtClean="0"/>
              <a:t>Passengers Hold</a:t>
            </a:r>
            <a:endParaRPr lang="en-AU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515155" y="1828800"/>
            <a:ext cx="65811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The safest way to hold on is to the lifejacket of the operator or the person in front of them</a:t>
            </a:r>
          </a:p>
          <a:p>
            <a:endParaRPr lang="en-AU" dirty="0"/>
          </a:p>
          <a:p>
            <a:r>
              <a:rPr lang="en-AU" dirty="0" smtClean="0"/>
              <a:t>Many PFD for PWC have straps sewn into the PFD  for that reason</a:t>
            </a:r>
          </a:p>
          <a:p>
            <a:endParaRPr lang="en-AU" dirty="0"/>
          </a:p>
          <a:p>
            <a:endParaRPr lang="en-AU" dirty="0" smtClean="0"/>
          </a:p>
          <a:p>
            <a:r>
              <a:rPr lang="en-AU" sz="3200" dirty="0" smtClean="0"/>
              <a:t>Water Skier Observer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Must be over the age of 12rys old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Trained in sight and hearing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Use all available means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Face toward the skier at all times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1976284" y="5663381"/>
            <a:ext cx="25367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 smtClean="0"/>
              <a:t>VIDEO</a:t>
            </a:r>
            <a:r>
              <a:rPr lang="en-AU" dirty="0" err="1" smtClean="0">
                <a:hlinkClick r:id="rId3" action="ppaction://hlinkfile"/>
              </a:rPr>
              <a:t>Videos</a:t>
            </a:r>
            <a:r>
              <a:rPr lang="en-AU" dirty="0" smtClean="0">
                <a:hlinkClick r:id="rId3" action="ppaction://hlinkfile"/>
              </a:rPr>
              <a:t>\Jet-ski\3 Operator and Passenger.mp4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4600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8"/>
          <a:stretch/>
        </p:blipFill>
        <p:spPr>
          <a:xfrm>
            <a:off x="6449997" y="1168030"/>
            <a:ext cx="5282656" cy="55547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20462" y="244699"/>
            <a:ext cx="5758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5400" b="1" dirty="0" smtClean="0"/>
              <a:t>Distance and speed</a:t>
            </a:r>
            <a:endParaRPr lang="en-AU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37882" y="1648496"/>
            <a:ext cx="59090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Do not travel at speeds where your wash will cause can </a:t>
            </a:r>
          </a:p>
          <a:p>
            <a:r>
              <a:rPr lang="en-AU" dirty="0" smtClean="0"/>
              <a:t>Cause damage to the shoreline ,other boats or injury to others</a:t>
            </a:r>
          </a:p>
          <a:p>
            <a:r>
              <a:rPr lang="en-AU" dirty="0" smtClean="0"/>
              <a:t>Consider the traffic in the area to determine a safe speed</a:t>
            </a:r>
          </a:p>
          <a:p>
            <a:r>
              <a:rPr lang="en-AU" dirty="0" smtClean="0"/>
              <a:t>The following distance must be adhered to or reduce the speed to 6knts(11km </a:t>
            </a:r>
            <a:r>
              <a:rPr lang="en-AU" dirty="0" err="1" smtClean="0"/>
              <a:t>approx</a:t>
            </a:r>
            <a:r>
              <a:rPr lang="en-AU" dirty="0" smtClean="0"/>
              <a:t>) within</a:t>
            </a:r>
          </a:p>
          <a:p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60m from people in the water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60m from anchored or moored boats , structures , boat</a:t>
            </a:r>
          </a:p>
          <a:p>
            <a:r>
              <a:rPr lang="en-AU" dirty="0" smtClean="0"/>
              <a:t>      Ramps , jetties or pontoons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60m from shore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60m from boundary of bathing reserve.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Exceptions apply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Outside of 200m of the shore if a dwelling are within 100m of the shore and are visible to the operator.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328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819"/>
            <a:ext cx="8305800" cy="1143000"/>
          </a:xfrm>
        </p:spPr>
        <p:txBody>
          <a:bodyPr/>
          <a:lstStyle/>
          <a:p>
            <a:r>
              <a:rPr lang="en-AU" dirty="0" smtClean="0"/>
              <a:t>Launching from a trailer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586006" y="1361593"/>
            <a:ext cx="8305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AU" dirty="0" smtClean="0"/>
              <a:t>Park </a:t>
            </a:r>
            <a:r>
              <a:rPr lang="en-AU" dirty="0"/>
              <a:t>up in the </a:t>
            </a:r>
            <a:r>
              <a:rPr lang="en-AU" dirty="0" smtClean="0"/>
              <a:t>rigging </a:t>
            </a:r>
            <a:r>
              <a:rPr lang="en-AU" dirty="0"/>
              <a:t>lane and pre pare your </a:t>
            </a:r>
            <a:r>
              <a:rPr lang="en-AU" dirty="0" smtClean="0"/>
              <a:t>Craft</a:t>
            </a:r>
            <a:endParaRPr lang="en-AU" dirty="0"/>
          </a:p>
          <a:p>
            <a:pPr marL="342900" indent="-342900">
              <a:buFont typeface="+mj-lt"/>
              <a:buAutoNum type="arabicPeriod"/>
            </a:pPr>
            <a:r>
              <a:rPr lang="en-AU" dirty="0"/>
              <a:t>Put your bugs in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/>
              <a:t>Remove your tie downs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/>
              <a:t>Remove you light board 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/>
              <a:t>Secure you bow-line </a:t>
            </a:r>
          </a:p>
          <a:p>
            <a:pPr marL="342900" indent="-342900">
              <a:buFont typeface="+mj-lt"/>
              <a:buAutoNum type="arabicPeriod"/>
            </a:pPr>
            <a:r>
              <a:rPr lang="en-AU" dirty="0"/>
              <a:t>Launch your </a:t>
            </a:r>
            <a:r>
              <a:rPr lang="en-AU" dirty="0" smtClean="0"/>
              <a:t>craft </a:t>
            </a:r>
            <a:r>
              <a:rPr lang="en-AU" dirty="0"/>
              <a:t>from the </a:t>
            </a:r>
            <a:r>
              <a:rPr lang="en-AU" dirty="0" smtClean="0"/>
              <a:t>Trailer</a:t>
            </a:r>
          </a:p>
          <a:p>
            <a:pPr marL="342900" indent="-342900">
              <a:buFont typeface="+mj-lt"/>
              <a:buAutoNum type="arabicPeriod"/>
            </a:pP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779" y="1751526"/>
            <a:ext cx="6708321" cy="510647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6163" y="4269014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2000" b="1" i="1" dirty="0"/>
              <a:t>N.B try not to spend to much time on the </a:t>
            </a:r>
            <a:endParaRPr lang="en-AU" sz="2000" b="1" i="1" dirty="0" smtClean="0"/>
          </a:p>
          <a:p>
            <a:r>
              <a:rPr lang="en-AU" sz="2000" b="1" i="1" dirty="0" smtClean="0"/>
              <a:t>boat </a:t>
            </a:r>
            <a:r>
              <a:rPr lang="en-AU" sz="2000" b="1" i="1" dirty="0"/>
              <a:t>ramps as there are other might be </a:t>
            </a:r>
            <a:endParaRPr lang="en-AU" sz="2000" b="1" i="1" dirty="0" smtClean="0"/>
          </a:p>
          <a:p>
            <a:r>
              <a:rPr lang="en-AU" sz="2000" b="1" i="1" dirty="0" smtClean="0"/>
              <a:t> </a:t>
            </a:r>
            <a:r>
              <a:rPr lang="en-AU" sz="2000" b="1" i="1" dirty="0"/>
              <a:t>not so patient.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7703" y="6488667"/>
            <a:ext cx="80231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dirty="0" smtClean="0">
                <a:hlinkClick r:id="rId3" action="ppaction://hlinkfile"/>
              </a:rPr>
              <a:t>Videos\Jet-ski\Launching your personal water craft or jet ski - PWC.mp4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088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609" y="139555"/>
            <a:ext cx="10515600" cy="1325563"/>
          </a:xfrm>
        </p:spPr>
        <p:txBody>
          <a:bodyPr/>
          <a:lstStyle/>
          <a:p>
            <a:r>
              <a:rPr lang="en-AU" dirty="0"/>
              <a:t>Blocked intake and impeller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9827" y="1304566"/>
            <a:ext cx="105363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At sea turn your PWC  off and sit for 5 sec then 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If still clogged  stop motor dismount and reach under the PCW and remove the obstruction from the grate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If possible return to beach make sure motor is off and reach under and try to remove the obstruction from the grate.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While you have your Jet ski on the trailer  make sure you now were the intake is located Just in Case 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</p:txBody>
      </p:sp>
      <p:sp>
        <p:nvSpPr>
          <p:cNvPr id="4" name="AutoShape 2" descr="Image result for pictures of jet ski upside down"/>
          <p:cNvSpPr>
            <a:spLocks noChangeAspect="1" noChangeArrowheads="1"/>
          </p:cNvSpPr>
          <p:nvPr/>
        </p:nvSpPr>
        <p:spPr bwMode="auto">
          <a:xfrm>
            <a:off x="4485554" y="42405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599" y="3253408"/>
            <a:ext cx="2571750" cy="33541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6825" y="3253408"/>
            <a:ext cx="2466975" cy="33541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658" y="3345873"/>
            <a:ext cx="5602104" cy="316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95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Power point Rules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last 5 Slides need to be filled out and brought with you , this can be done  either printing of the slides and writing on them or simple writing the answer on a peace of paper and bring them with you</a:t>
            </a:r>
          </a:p>
          <a:p>
            <a:endParaRPr lang="en-AU" dirty="0"/>
          </a:p>
          <a:p>
            <a:r>
              <a:rPr lang="en-AU" dirty="0" smtClean="0"/>
              <a:t>You will then completed a require MSQ 30 multiply choice questions</a:t>
            </a:r>
          </a:p>
          <a:p>
            <a:pPr marL="0" indent="0">
              <a:buNone/>
            </a:pPr>
            <a:r>
              <a:rPr lang="en-AU" dirty="0"/>
              <a:t> </a:t>
            </a:r>
            <a:r>
              <a:rPr lang="en-AU" dirty="0" smtClean="0"/>
              <a:t>   Scoring 90% pass before continuing the practical assessment .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More information can  sort by using the QLD recreational boat and </a:t>
            </a:r>
          </a:p>
          <a:p>
            <a:pPr marL="0" indent="0">
              <a:buNone/>
            </a:pPr>
            <a:r>
              <a:rPr lang="en-AU" dirty="0"/>
              <a:t> </a:t>
            </a:r>
            <a:r>
              <a:rPr lang="en-AU" dirty="0" smtClean="0"/>
              <a:t>  fishing guide on </a:t>
            </a:r>
            <a:r>
              <a:rPr lang="en-AU" smtClean="0"/>
              <a:t>this  USB  </a:t>
            </a: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3318329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PWC  Accidents</a:t>
            </a:r>
            <a:endParaRPr lang="en-A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1972" y="1690688"/>
            <a:ext cx="110318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PWC  are involved in the highest percentage of incidents . To reduce the chance of accident consider the following </a:t>
            </a:r>
          </a:p>
          <a:p>
            <a:endParaRPr lang="en-A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Do not ride to closely behind another PWC a sharp turn can lead to a collision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Always look over both shoulders  before making a turn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Do not Zig-</a:t>
            </a:r>
            <a:r>
              <a:rPr lang="en-AU" dirty="0" err="1" smtClean="0"/>
              <a:t>zag</a:t>
            </a:r>
            <a:r>
              <a:rPr lang="en-AU" dirty="0" smtClean="0"/>
              <a:t> with another PWC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Beware of other Boats in your area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Do not reduce power to avoid an object . Keep power applied and turn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Do not  ride or jump  the wake of boats to closely on coming traffic can be obscured from view by the boat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Reduce speed in shallow water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19" y="4240290"/>
            <a:ext cx="5069443" cy="21900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618" y="4153056"/>
            <a:ext cx="5124182" cy="22772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13040" y="6488668"/>
            <a:ext cx="833283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dirty="0" smtClean="0">
                <a:hlinkClick r:id="rId4" action="ppaction://hlinkfile"/>
              </a:rPr>
              <a:t>Videos\Jet-ski\4 Collision Avoidance and Boating Safety Rules.mp4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9149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Freestyling</a:t>
            </a:r>
            <a:endParaRPr lang="en-A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23009" y="1202315"/>
            <a:ext cx="1083079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dirty="0" smtClean="0"/>
          </a:p>
          <a:p>
            <a:r>
              <a:rPr lang="en-AU" dirty="0" smtClean="0"/>
              <a:t>Is an act of erratic and non directional driving where it is difficult for others to predict your course.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Beware of other users find a place away from swimmers and populated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Restrictions on were PWC may operate are found at MSQ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Avoid collision and injuries by thinking carefully before jumping waves , thing about the height of the wave , speed were the other operators are , and were your jet ski will land.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r>
              <a:rPr lang="en-AU" dirty="0"/>
              <a:t>The following distance must be adhered to or reduce the speed to 6knts(11km </a:t>
            </a:r>
            <a:r>
              <a:rPr lang="en-AU" dirty="0" err="1"/>
              <a:t>approx</a:t>
            </a:r>
            <a:r>
              <a:rPr lang="en-AU" dirty="0"/>
              <a:t>) within</a:t>
            </a:r>
          </a:p>
          <a:p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60m from people in the water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60m from anchored or moored boats , structures , boat</a:t>
            </a:r>
          </a:p>
          <a:p>
            <a:r>
              <a:rPr lang="en-AU" dirty="0"/>
              <a:t>      Ramps , jetties or pontoons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60m from shore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60m from boundary of bathing reserve.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Exceptions apply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Outside of 200m of the shore if a dwelling are within </a:t>
            </a:r>
            <a:r>
              <a:rPr lang="en-AU" dirty="0" smtClean="0"/>
              <a:t>100m</a:t>
            </a:r>
          </a:p>
          <a:p>
            <a:r>
              <a:rPr lang="en-AU" dirty="0"/>
              <a:t> </a:t>
            </a:r>
            <a:r>
              <a:rPr lang="en-AU" dirty="0" smtClean="0"/>
              <a:t>           </a:t>
            </a:r>
            <a:r>
              <a:rPr lang="en-AU" dirty="0"/>
              <a:t>of the shore and are visible to the </a:t>
            </a:r>
            <a:r>
              <a:rPr lang="en-AU" dirty="0" smtClean="0"/>
              <a:t>operator</a:t>
            </a:r>
          </a:p>
          <a:p>
            <a:endParaRPr lang="en-AU" dirty="0" smtClean="0"/>
          </a:p>
          <a:p>
            <a:r>
              <a:rPr lang="en-AU" b="1" dirty="0" smtClean="0">
                <a:solidFill>
                  <a:srgbClr val="FF0000"/>
                </a:solidFill>
              </a:rPr>
              <a:t>When travelling at 60klm a PWC will cover 100m in 6sec,that means you have 6 sec to take evasive action!</a:t>
            </a:r>
            <a:endParaRPr lang="en-AU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107" y="3659863"/>
            <a:ext cx="4981802" cy="257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6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Marine Zones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673100" y="1320800"/>
            <a:ext cx="10680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Marine zone may be introduced to some area though out the state limiting a certain type of boat or certain activity operating from an area. Information about marine zones is available on the </a:t>
            </a:r>
            <a:r>
              <a:rPr lang="en-AU" sz="2400" dirty="0"/>
              <a:t>M</a:t>
            </a:r>
            <a:r>
              <a:rPr lang="en-AU" sz="2400" dirty="0" smtClean="0"/>
              <a:t>arine </a:t>
            </a:r>
            <a:r>
              <a:rPr lang="en-AU" sz="2400" dirty="0"/>
              <a:t>S</a:t>
            </a:r>
            <a:r>
              <a:rPr lang="en-AU" sz="2400" dirty="0" smtClean="0"/>
              <a:t>afety </a:t>
            </a:r>
            <a:r>
              <a:rPr lang="en-AU" sz="2400" dirty="0"/>
              <a:t>Q</a:t>
            </a:r>
            <a:r>
              <a:rPr lang="en-AU" sz="2400" dirty="0" smtClean="0"/>
              <a:t>ueensland Web page</a:t>
            </a:r>
            <a:r>
              <a:rPr lang="en-AU" dirty="0" smtClean="0"/>
              <a:t>.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901" y="2526704"/>
            <a:ext cx="3263900" cy="37216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" y="4387551"/>
            <a:ext cx="6883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/>
              <a:t>Enforcement officers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Conduct on water Enforcement patrols targeting know hot spots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Works with council to apply zoning assessments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Can be members of the fishers patrols ,and water police and or from MSQ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Alcohol consumption for a person over 18yr old is Blood alcohol under 0.05%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0" y="2647473"/>
            <a:ext cx="3975100" cy="174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7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54" y="276635"/>
            <a:ext cx="10515600" cy="932733"/>
          </a:xfrm>
        </p:spPr>
        <p:txBody>
          <a:bodyPr/>
          <a:lstStyle/>
          <a:p>
            <a:r>
              <a:rPr lang="en-AU" dirty="0" smtClean="0">
                <a:solidFill>
                  <a:schemeClr val="bg1">
                    <a:lumMod val="95000"/>
                  </a:schemeClr>
                </a:solidFill>
              </a:rPr>
              <a:t>Study Questions</a:t>
            </a:r>
            <a:endParaRPr lang="en-A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09368"/>
            <a:ext cx="11211232" cy="527992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Registration label and numbers on a PWC must be displayed clearly what are the other requirement in regards to Numbers.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    a) Above the water line  b) on both sides c)easily seen from 30mts.</a:t>
            </a:r>
          </a:p>
          <a:p>
            <a:pPr marL="457200" indent="-457200">
              <a:buAutoNum type="arabicPeriod" startAt="2"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Where do you position  Ride smart stickers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     a) Visible to the operator at all time.  b)Only on new PWC c) On request by the police</a:t>
            </a:r>
            <a:endParaRPr lang="en-AU" sz="2400" dirty="0">
              <a:solidFill>
                <a:schemeClr val="bg1">
                  <a:lumMod val="95000"/>
                </a:schemeClr>
              </a:solidFill>
            </a:endParaRPr>
          </a:p>
          <a:p>
            <a:pPr marL="457200" indent="-457200">
              <a:buAutoNum type="arabicPeriod" startAt="3"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Where should you place the capacity label be displayed ?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    a) On the stern  b) On the port side c) Visible to the operator at all times.</a:t>
            </a:r>
          </a:p>
          <a:p>
            <a:pPr marL="457200" indent="-457200">
              <a:buAutoNum type="arabicPeriod" startAt="4"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What do you need to do about turning in a emergency to avoid a collision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     a) The engine will shut off   b) you will need power to make the turn.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5.   When reversing the reverse lever should be applied ?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   a) to Stop  b)  in an emergency  c) When the engine is at idle</a:t>
            </a:r>
            <a:endParaRPr lang="en-AU" sz="2400" dirty="0">
              <a:solidFill>
                <a:schemeClr val="bg1">
                  <a:lumMod val="95000"/>
                </a:schemeClr>
              </a:solidFill>
            </a:endParaRPr>
          </a:p>
          <a:p>
            <a:pPr marL="457200" indent="-457200">
              <a:buAutoNum type="arabicPeriod" startAt="4"/>
            </a:pPr>
            <a:endParaRPr lang="en-AU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457200" indent="-457200">
              <a:buAutoNum type="arabicPeriod" startAt="3"/>
            </a:pPr>
            <a:endParaRPr lang="en-AU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54" y="276636"/>
            <a:ext cx="10515600" cy="608268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solidFill>
                  <a:schemeClr val="bg1">
                    <a:lumMod val="95000"/>
                  </a:schemeClr>
                </a:solidFill>
              </a:rPr>
              <a:t>Study Questions</a:t>
            </a:r>
            <a:endParaRPr lang="en-A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17639"/>
            <a:ext cx="10709787" cy="517668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A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6. What type of PFD would you need in partially smooth waters,</a:t>
            </a:r>
          </a:p>
          <a:p>
            <a:pPr marL="0" indent="0">
              <a:buNone/>
            </a:pPr>
            <a:r>
              <a:rPr lang="en-AU" sz="9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    a) PFD 150-100  b) PFD 100 -50  c) PFD  50-50s.</a:t>
            </a:r>
          </a:p>
          <a:p>
            <a:pPr marL="0" indent="0">
              <a:buNone/>
            </a:pP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7. Do PWC operators have to abide by IALA Buoyage Regulation</a:t>
            </a:r>
          </a:p>
          <a:p>
            <a:pPr marL="0" indent="0">
              <a:buNone/>
            </a:pPr>
            <a:r>
              <a:rPr lang="en-AU" sz="9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    a) Only Boats  b) in shipping channels c) yes at all times.</a:t>
            </a:r>
          </a:p>
          <a:p>
            <a:pPr marL="0" indent="0">
              <a:buNone/>
            </a:pP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8. When Must a PWC operate at 6nts  </a:t>
            </a:r>
            <a:r>
              <a:rPr lang="en-AU" sz="4800" u="sng" dirty="0" smtClean="0">
                <a:solidFill>
                  <a:schemeClr val="bg1">
                    <a:lumMod val="95000"/>
                  </a:schemeClr>
                </a:solidFill>
              </a:rPr>
              <a:t>hand write your answer on the next line</a:t>
            </a:r>
          </a:p>
          <a:p>
            <a:pPr marL="0" indent="0">
              <a:buNone/>
            </a:pPr>
            <a:endParaRPr lang="en-AU" sz="48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endParaRPr lang="en-AU" sz="96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9.Your PWC becomes clogged with sea weed what do you do ?</a:t>
            </a:r>
          </a:p>
          <a:p>
            <a:pPr marL="0" indent="0">
              <a:buNone/>
            </a:pP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    a) Increase throttle  b) If safe attempt to clear it  c) Wait for a tow.</a:t>
            </a:r>
          </a:p>
          <a:p>
            <a:pPr marL="0" indent="0">
              <a:buNone/>
            </a:pP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10. Where do you find out about marine restricted zones</a:t>
            </a:r>
          </a:p>
          <a:p>
            <a:pPr marL="0" indent="0">
              <a:buNone/>
            </a:pP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     a) EPA  b) national parks c) Marine safety </a:t>
            </a:r>
            <a:r>
              <a:rPr lang="en-AU" sz="9600" dirty="0" err="1" smtClean="0">
                <a:solidFill>
                  <a:schemeClr val="bg1">
                    <a:lumMod val="95000"/>
                  </a:schemeClr>
                </a:solidFill>
              </a:rPr>
              <a:t>qld</a:t>
            </a: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11. Two jet ski are approaching each other head on What must you do to avoid a collision alter your direction to !</a:t>
            </a:r>
          </a:p>
          <a:p>
            <a:pPr marL="0" indent="0">
              <a:buNone/>
            </a:pPr>
            <a:r>
              <a:rPr lang="en-AU" sz="9600" dirty="0" smtClean="0">
                <a:solidFill>
                  <a:schemeClr val="bg1">
                    <a:lumMod val="95000"/>
                  </a:schemeClr>
                </a:solidFill>
              </a:rPr>
              <a:t>      a) Port  b) starboard c) reverse </a:t>
            </a:r>
            <a:endParaRPr lang="en-AU" sz="96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endParaRPr lang="en-AU" sz="7400" dirty="0">
              <a:solidFill>
                <a:schemeClr val="bg1">
                  <a:lumMod val="95000"/>
                </a:schemeClr>
              </a:solidFill>
            </a:endParaRPr>
          </a:p>
          <a:p>
            <a:pPr marL="457200" indent="-457200">
              <a:buAutoNum type="alphaLcParenR"/>
            </a:pPr>
            <a:endParaRPr lang="en-AU" sz="44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endParaRPr lang="en-AU" sz="34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en-AU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38200" y="3412901"/>
            <a:ext cx="9567930" cy="8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161639" y="402631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39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54" y="276635"/>
            <a:ext cx="10515600" cy="932733"/>
          </a:xfrm>
        </p:spPr>
        <p:txBody>
          <a:bodyPr/>
          <a:lstStyle/>
          <a:p>
            <a:r>
              <a:rPr lang="en-AU" dirty="0" smtClean="0">
                <a:solidFill>
                  <a:schemeClr val="bg1">
                    <a:lumMod val="95000"/>
                  </a:schemeClr>
                </a:solidFill>
              </a:rPr>
              <a:t>Study Questions</a:t>
            </a:r>
            <a:endParaRPr lang="en-A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55" y="1209368"/>
            <a:ext cx="11742174" cy="52799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12. According to the Collision regulations what are the factors to be considered in safe speed.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    a) Density of flow of traffic  b) Visibility at the time navigation Hazards c)  all must be          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13. What distance are you required to stay away from a house if visible100mts from the    	shore.   30mts – 60mts -- 100mts -- 200mts </a:t>
            </a:r>
            <a:r>
              <a:rPr lang="en-AU" sz="1200" dirty="0" smtClean="0">
                <a:solidFill>
                  <a:schemeClr val="bg1">
                    <a:lumMod val="95000"/>
                  </a:schemeClr>
                </a:solidFill>
              </a:rPr>
              <a:t>circle the right answer</a:t>
            </a:r>
          </a:p>
          <a:p>
            <a:pPr marL="0" indent="0">
              <a:buNone/>
            </a:pPr>
            <a:r>
              <a:rPr lang="en-AU" sz="1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1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14. RMDL who is over the age of 18yrs and in charge of the craft in relation to their    	consumption of alcohol  a) 0.05% applies at all times b) There is no limit.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15. When overtaking  another  PWC which is the correct side .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      a) Port side b) Starboard side c) Either side whatever side is safe.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16. </a:t>
            </a: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When travelling at 60klm a PWC covers 100mts in 6sec why is this important to 	remember. </a:t>
            </a:r>
            <a:r>
              <a:rPr lang="en-AU" sz="1200" dirty="0" smtClean="0">
                <a:solidFill>
                  <a:schemeClr val="bg1">
                    <a:lumMod val="95000"/>
                  </a:schemeClr>
                </a:solidFill>
              </a:rPr>
              <a:t>write your answer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17. A sailing boat is approaching you on your Port side a collision is apparent !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       a) sailing boat gives way to you   b) you give way to the sailing boat.	</a:t>
            </a:r>
            <a:endParaRPr lang="en-AU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4043966" y="5215529"/>
            <a:ext cx="6434660" cy="261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66202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54" y="178978"/>
            <a:ext cx="10515600" cy="932733"/>
          </a:xfrm>
        </p:spPr>
        <p:txBody>
          <a:bodyPr/>
          <a:lstStyle/>
          <a:p>
            <a:r>
              <a:rPr lang="en-AU" dirty="0" smtClean="0"/>
              <a:t>Study Questions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32387"/>
            <a:ext cx="10515600" cy="5825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18. You see another jet ski approaching you on your starboard side who gives way</a:t>
            </a:r>
          </a:p>
          <a:p>
            <a:pPr marL="0" indent="0">
              <a:buNone/>
            </a:pPr>
            <a:r>
              <a:rPr lang="en-AU" sz="2400" dirty="0"/>
              <a:t> </a:t>
            </a:r>
            <a:r>
              <a:rPr lang="en-AU" sz="4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1200" dirty="0">
                <a:solidFill>
                  <a:schemeClr val="bg1">
                    <a:lumMod val="95000"/>
                  </a:schemeClr>
                </a:solidFill>
              </a:rPr>
              <a:t>write your </a:t>
            </a:r>
            <a:r>
              <a:rPr lang="en-AU" sz="1200" dirty="0" smtClean="0">
                <a:solidFill>
                  <a:schemeClr val="bg1">
                    <a:lumMod val="95000"/>
                  </a:schemeClr>
                </a:solidFill>
              </a:rPr>
              <a:t>answer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19. Describe a special mark and what would you use to navigate around it</a:t>
            </a:r>
            <a:endParaRPr lang="en-AU" sz="24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r>
              <a:rPr lang="en-AU" sz="1200" dirty="0" smtClean="0">
                <a:solidFill>
                  <a:schemeClr val="bg1">
                    <a:lumMod val="95000"/>
                  </a:schemeClr>
                </a:solidFill>
              </a:rPr>
              <a:t>      write </a:t>
            </a:r>
            <a:r>
              <a:rPr lang="en-AU" sz="1200" dirty="0">
                <a:solidFill>
                  <a:schemeClr val="bg1">
                    <a:lumMod val="95000"/>
                  </a:schemeClr>
                </a:solidFill>
              </a:rPr>
              <a:t>your </a:t>
            </a:r>
            <a:r>
              <a:rPr lang="en-AU" sz="1200" dirty="0" smtClean="0">
                <a:solidFill>
                  <a:schemeClr val="bg1">
                    <a:lumMod val="95000"/>
                  </a:schemeClr>
                </a:solidFill>
              </a:rPr>
              <a:t>answer</a:t>
            </a:r>
          </a:p>
          <a:p>
            <a:pPr marL="0" indent="0">
              <a:buNone/>
            </a:pPr>
            <a:endParaRPr lang="en-AU" sz="12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20. Describe </a:t>
            </a: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a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isolated danger mark  </a:t>
            </a: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and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how many lights does it display</a:t>
            </a:r>
          </a:p>
          <a:p>
            <a:pPr marL="0" indent="0">
              <a:buNone/>
            </a:pPr>
            <a:endParaRPr lang="en-AU" sz="24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21.  What flag  display a white square and blue swallow tail.</a:t>
            </a:r>
          </a:p>
          <a:p>
            <a:pPr marL="0" indent="0">
              <a:buNone/>
            </a:pPr>
            <a:endParaRPr lang="en-AU" sz="24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 22. What is the minimum age for a look out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 23. what are Cardinal marks used for</a:t>
            </a:r>
            <a:endParaRPr lang="en-AU" sz="24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endParaRPr lang="en-AU" sz="12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492477" y="2099256"/>
            <a:ext cx="5928852" cy="245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838355" y="2971800"/>
            <a:ext cx="6582974" cy="302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150374" y="4055806"/>
            <a:ext cx="8727722" cy="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468308" y="4634944"/>
            <a:ext cx="2431025" cy="14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787166" y="5409127"/>
            <a:ext cx="40651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272011" y="6181861"/>
            <a:ext cx="4627322" cy="463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89662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135" y="142629"/>
            <a:ext cx="10515600" cy="1325563"/>
          </a:xfrm>
        </p:spPr>
        <p:txBody>
          <a:bodyPr/>
          <a:lstStyle/>
          <a:p>
            <a:r>
              <a:rPr lang="en-AU" dirty="0" smtClean="0">
                <a:solidFill>
                  <a:schemeClr val="bg1"/>
                </a:solidFill>
              </a:rPr>
              <a:t>Study Questions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093" y="1468192"/>
            <a:ext cx="11539470" cy="4708771"/>
          </a:xfrm>
        </p:spPr>
        <p:txBody>
          <a:bodyPr>
            <a:normAutofit fontScale="92500" lnSpcReduction="10000"/>
          </a:bodyPr>
          <a:lstStyle/>
          <a:p>
            <a:r>
              <a:rPr lang="en-AU" sz="2400" dirty="0" smtClean="0">
                <a:solidFill>
                  <a:schemeClr val="bg1"/>
                </a:solidFill>
              </a:rPr>
              <a:t>24. Before allowing any one to use your PWC you should tell them,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/>
                </a:solidFill>
              </a:rPr>
              <a:t>     a)Where big wave are, b) Maximum speed is to be used at all times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/>
                </a:solidFill>
              </a:rPr>
              <a:t>     c) How to drive in reverse, d) Power is required for steering</a:t>
            </a:r>
          </a:p>
          <a:p>
            <a:pPr marL="0" indent="0">
              <a:buNone/>
            </a:pPr>
            <a:endParaRPr lang="en-AU" sz="2400" dirty="0">
              <a:solidFill>
                <a:schemeClr val="bg1"/>
              </a:solidFill>
            </a:endParaRPr>
          </a:p>
          <a:p>
            <a:r>
              <a:rPr lang="en-AU" sz="2400" dirty="0" smtClean="0">
                <a:solidFill>
                  <a:schemeClr val="bg1"/>
                </a:solidFill>
              </a:rPr>
              <a:t>25. When are you require to carry EPIRBS and Flares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/>
                </a:solidFill>
              </a:rPr>
              <a:t>    a) Smooth waters  b) Partially smooth waters c) Open water or 2nm from shore .</a:t>
            </a:r>
          </a:p>
          <a:p>
            <a:pPr marL="0" indent="0">
              <a:buNone/>
            </a:pPr>
            <a:endParaRPr lang="en-AU" sz="2400" dirty="0" smtClean="0">
              <a:solidFill>
                <a:schemeClr val="bg1"/>
              </a:solidFill>
            </a:endParaRPr>
          </a:p>
          <a:p>
            <a:r>
              <a:rPr lang="en-AU" sz="2400" dirty="0" smtClean="0">
                <a:solidFill>
                  <a:schemeClr val="bg1"/>
                </a:solidFill>
              </a:rPr>
              <a:t>26.Proper look out on your PWC involved using sight and hearing should be used When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/>
                </a:solidFill>
              </a:rPr>
              <a:t> </a:t>
            </a:r>
            <a:r>
              <a:rPr lang="en-AU" sz="2400" dirty="0" smtClean="0">
                <a:solidFill>
                  <a:schemeClr val="bg1"/>
                </a:solidFill>
              </a:rPr>
              <a:t>    a) Only when poor visibility, b) Only at speed  only carrying passengers , c) At all times</a:t>
            </a:r>
          </a:p>
          <a:p>
            <a:pPr marL="0" indent="0">
              <a:buNone/>
            </a:pPr>
            <a:r>
              <a:rPr lang="en-AU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AU" sz="2400" dirty="0" smtClean="0">
                <a:solidFill>
                  <a:schemeClr val="bg1"/>
                </a:solidFill>
              </a:rPr>
              <a:t>27. Its important to refuel your PWC on land because,</a:t>
            </a:r>
          </a:p>
          <a:p>
            <a:pPr marL="0" indent="0">
              <a:buNone/>
            </a:pPr>
            <a:r>
              <a:rPr lang="en-AU" sz="2400" dirty="0">
                <a:solidFill>
                  <a:schemeClr val="bg1"/>
                </a:solidFill>
              </a:rPr>
              <a:t> </a:t>
            </a:r>
            <a:r>
              <a:rPr lang="en-AU" sz="2400" dirty="0" smtClean="0">
                <a:solidFill>
                  <a:schemeClr val="bg1"/>
                </a:solidFill>
              </a:rPr>
              <a:t>     a) Significant cause of pollution, b) Its Highly flammable c) Both are correct</a:t>
            </a:r>
            <a:endParaRPr lang="en-A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262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0619" y="0"/>
            <a:ext cx="6071382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697457" y="6070209"/>
            <a:ext cx="549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Always stay on the Right does not matter how narrow </a:t>
            </a:r>
            <a:endParaRPr lang="en-AU" dirty="0" smtClean="0">
              <a:solidFill>
                <a:schemeClr val="bg1"/>
              </a:solidFill>
            </a:endParaRPr>
          </a:p>
          <a:p>
            <a:r>
              <a:rPr lang="en-AU" dirty="0" smtClean="0">
                <a:solidFill>
                  <a:schemeClr val="bg1"/>
                </a:solidFill>
              </a:rPr>
              <a:t>		the </a:t>
            </a:r>
            <a:r>
              <a:rPr lang="en-AU" dirty="0">
                <a:solidFill>
                  <a:schemeClr val="bg1"/>
                </a:solidFill>
              </a:rPr>
              <a:t>river is !</a:t>
            </a:r>
          </a:p>
        </p:txBody>
      </p:sp>
      <p:pic>
        <p:nvPicPr>
          <p:cNvPr id="4" name="Picture 4" descr="25APortSta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61206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61993" y="6393374"/>
            <a:ext cx="4970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hlinkClick r:id="rId5" action="ppaction://hlinkfile"/>
              </a:rPr>
              <a:t>Videos\Boats\</a:t>
            </a:r>
            <a:r>
              <a:rPr lang="en-AU" dirty="0" err="1" smtClean="0">
                <a:hlinkClick r:id="rId5" action="ppaction://hlinkfile"/>
              </a:rPr>
              <a:t>iala</a:t>
            </a:r>
            <a:r>
              <a:rPr lang="en-AU" dirty="0" smtClean="0">
                <a:hlinkClick r:id="rId5" action="ppaction://hlinkfile"/>
              </a:rPr>
              <a:t> </a:t>
            </a:r>
            <a:r>
              <a:rPr lang="en-AU" dirty="0" err="1" smtClean="0">
                <a:hlinkClick r:id="rId5" action="ppaction://hlinkfile"/>
              </a:rPr>
              <a:t>bouyage</a:t>
            </a:r>
            <a:r>
              <a:rPr lang="en-AU" dirty="0" smtClean="0">
                <a:hlinkClick r:id="rId5" action="ppaction://hlinkfile"/>
              </a:rPr>
              <a:t> (1).mp4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3909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NavigationMarkers_cardinalMark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3023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rrowheads="1"/>
          </p:cNvPicPr>
          <p:nvPr/>
        </p:nvPicPr>
        <p:blipFill rotWithShape="1">
          <a:blip r:embed="rId3" cstate="print"/>
          <a:srcRect l="53598"/>
          <a:stretch/>
        </p:blipFill>
        <p:spPr bwMode="auto">
          <a:xfrm>
            <a:off x="6302326" y="1262130"/>
            <a:ext cx="5889674" cy="55958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02326" y="0"/>
            <a:ext cx="58896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/>
              <a:t>    	Isolated Danger Mark</a:t>
            </a:r>
          </a:p>
          <a:p>
            <a:r>
              <a:rPr lang="en-AU" sz="3600" dirty="0"/>
              <a:t> </a:t>
            </a:r>
            <a:r>
              <a:rPr lang="en-AU" sz="3600" dirty="0" smtClean="0"/>
              <a:t>         </a:t>
            </a:r>
            <a:r>
              <a:rPr lang="en-AU" sz="2400" dirty="0" smtClean="0"/>
              <a:t>Flashing two white lights </a:t>
            </a:r>
          </a:p>
          <a:p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314536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5821173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2853" y="1116994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                Maps Charts or Beacon to beacon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905" y="4985042"/>
            <a:ext cx="5608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Marks – spoiled ground, Pipes, traffic separation, Cables outfall pipes  are located can be navigation warning</a:t>
            </a:r>
          </a:p>
        </p:txBody>
      </p:sp>
      <p:pic>
        <p:nvPicPr>
          <p:cNvPr id="6" name="Picture 5" descr="fla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821173" y="815926"/>
            <a:ext cx="6443305" cy="522614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7023243" y="6042074"/>
            <a:ext cx="33808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800" dirty="0" smtClean="0"/>
              <a:t>30mts  6knts</a:t>
            </a:r>
            <a:endParaRPr lang="en-AU" sz="4800" dirty="0"/>
          </a:p>
        </p:txBody>
      </p:sp>
      <p:sp>
        <p:nvSpPr>
          <p:cNvPr id="7" name="Rectangle 6"/>
          <p:cNvSpPr/>
          <p:nvPr/>
        </p:nvSpPr>
        <p:spPr>
          <a:xfrm>
            <a:off x="6045501" y="169595"/>
            <a:ext cx="5997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Diver Flag ( A ) Code Flag Alpha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390068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3504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5040" y="0"/>
            <a:ext cx="615696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508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63040"/>
            <a:ext cx="5866228" cy="53949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rrowheads="1"/>
          </p:cNvPicPr>
          <p:nvPr/>
        </p:nvPicPr>
        <p:blipFill rotWithShape="1">
          <a:blip r:embed="rId3" cstate="print"/>
          <a:srcRect l="14154" b="27795"/>
          <a:stretch/>
        </p:blipFill>
        <p:spPr bwMode="auto">
          <a:xfrm>
            <a:off x="5866228" y="1463040"/>
            <a:ext cx="6325772" cy="53949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463040" y="319111"/>
            <a:ext cx="94394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When power vessels are in a crossing situation</a:t>
            </a:r>
            <a:br>
              <a:rPr lang="en-US" sz="3600" dirty="0" smtClean="0"/>
            </a:br>
            <a:r>
              <a:rPr lang="en-US" sz="3600" dirty="0" smtClean="0"/>
              <a:t>                        GIVE WAY TO YOUR RIGHT</a:t>
            </a:r>
            <a:endParaRPr lang="en-A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855406" y="6341806"/>
            <a:ext cx="4586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chemeClr val="bg1"/>
                </a:solidFill>
                <a:hlinkClick r:id="rId4" action="ppaction://hlinkfile"/>
              </a:rPr>
              <a:t>Videos\Boats\Stand On (3).mp4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5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791128" y="5549341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Either side what ever side is safe depending on the density flow of traffic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38516" y="6195672"/>
            <a:ext cx="3362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chemeClr val="bg1"/>
                </a:solidFill>
                <a:hlinkClick r:id="rId4" action="ppaction://hlinkfile"/>
              </a:rPr>
              <a:t>VIDEO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07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414"/>
            <a:ext cx="12192000" cy="5589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94563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3503613" y="228600"/>
            <a:ext cx="6832600" cy="679450"/>
          </a:xfrm>
        </p:spPr>
        <p:txBody>
          <a:bodyPr vert="horz" lIns="90488" tIns="44450" rIns="90488" bIns="44450" rtlCol="0" anchor="ctr">
            <a:normAutofit/>
          </a:bodyPr>
          <a:lstStyle/>
          <a:p>
            <a:pPr eaLnBrk="1" hangingPunct="1">
              <a:defRPr/>
            </a:pPr>
            <a:r>
              <a:rPr lang="en-US" sz="4000" dirty="0"/>
              <a:t>Who gives way ?  Why ?</a:t>
            </a:r>
          </a:p>
        </p:txBody>
      </p:sp>
    </p:spTree>
    <p:extLst>
      <p:ext uri="{BB962C8B-B14F-4D97-AF65-F5344CB8AC3E}">
        <p14:creationId xmlns:p14="http://schemas.microsoft.com/office/powerpoint/2010/main" val="29225258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</TotalTime>
  <Words>1861</Words>
  <Application>Microsoft Office PowerPoint</Application>
  <PresentationFormat>Widescreen</PresentationFormat>
  <Paragraphs>211</Paragraphs>
  <Slides>27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 point Rules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Who gives way ?  Why ?</vt:lpstr>
      <vt:lpstr>Registration</vt:lpstr>
      <vt:lpstr>Safety Equipment</vt:lpstr>
      <vt:lpstr>Capacity label ,Ride smart stickers, lanyard </vt:lpstr>
      <vt:lpstr>PowerPoint Presentation</vt:lpstr>
      <vt:lpstr>Steerage</vt:lpstr>
      <vt:lpstr>PowerPoint Presentation</vt:lpstr>
      <vt:lpstr>PowerPoint Presentation</vt:lpstr>
      <vt:lpstr>PowerPoint Presentation</vt:lpstr>
      <vt:lpstr>Launching from a trailer</vt:lpstr>
      <vt:lpstr>Blocked intake and impeller</vt:lpstr>
      <vt:lpstr>PWC  Accidents</vt:lpstr>
      <vt:lpstr>Freestyling</vt:lpstr>
      <vt:lpstr>Marine Zones</vt:lpstr>
      <vt:lpstr>Study Questions</vt:lpstr>
      <vt:lpstr>Study Questions</vt:lpstr>
      <vt:lpstr>Study Questions</vt:lpstr>
      <vt:lpstr>Study Questions</vt:lpstr>
      <vt:lpstr>Study Questions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Jet ski Licences</dc:title>
  <dc:creator>wayne Christiansen</dc:creator>
  <cp:lastModifiedBy>Trainer</cp:lastModifiedBy>
  <cp:revision>79</cp:revision>
  <dcterms:created xsi:type="dcterms:W3CDTF">2015-04-04T21:31:12Z</dcterms:created>
  <dcterms:modified xsi:type="dcterms:W3CDTF">2015-04-20T03:32:18Z</dcterms:modified>
</cp:coreProperties>
</file>